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8"/>
  </p:notesMasterIdLst>
  <p:sldIdLst>
    <p:sldId id="291" r:id="rId2"/>
    <p:sldId id="301" r:id="rId3"/>
    <p:sldId id="256" r:id="rId4"/>
    <p:sldId id="300" r:id="rId5"/>
    <p:sldId id="297" r:id="rId6"/>
    <p:sldId id="298" r:id="rId7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B59"/>
    <a:srgbClr val="39B0D4"/>
    <a:srgbClr val="727272"/>
    <a:srgbClr val="010000"/>
    <a:srgbClr val="FFA751"/>
    <a:srgbClr val="323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629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4D5ADD5-2BBC-4A94-8F86-D9013941F742}" type="datetimeFigureOut">
              <a:rPr lang="en-US"/>
              <a:pPr/>
              <a:t>9/5/2026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790738-CFC9-4A5E-8424-6B42AA5706F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494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790738-CFC9-4A5E-8424-6B42AA5706F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374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5F62A7E-A2F8-438F-9CF8-47DE63F471B4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97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ea typeface="ＭＳ Ｐゴシック" pitchFamily="1" charset="-128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A7B74D-3791-4AC6-8451-F10DBCCCDD9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2791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A7B74D-3791-4AC6-8451-F10DBCCCDD9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568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0792E3-D524-454C-8AFD-A91972900BCB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7E1BAA-A38D-40DE-B22C-DF9BD7D8205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3C3A68-6922-42D3-8905-ECC2D82A3469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FDD027-5576-4F27-AAB6-1D994836EE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69E9F4-7604-4950-A8B2-8ACDEDB1506E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57CE61-8714-431B-A40A-01B1C5541A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8B7524-32A2-4C20-A58C-BC3BAA1042FC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C3CE7-23F7-4828-823C-E0205DF2CF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994447-D6B2-43BB-A877-57F1A267B999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DB31D2-2A87-4F4C-A9AD-05C6CC2B32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920E16-BD35-483C-AA6B-346FC7E46DEA}" type="datetime1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FC16D9-1635-4844-816A-0A8A2160FA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EAC6F8-5103-4FC0-A69E-5C6AE6469DA8}" type="datetime1">
              <a:rPr lang="en-US" smtClean="0"/>
              <a:t>9/5/2026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C4100A-98DE-4944-910A-A93F5CA9F7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0C6921-0627-4C8F-83D5-0CF936D2FFDD}" type="datetime1">
              <a:rPr lang="en-US" smtClean="0"/>
              <a:t>9/5/2026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63342B-5A73-45DC-864D-086DE78037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F08AD7-8103-40F8-983C-E2BA6BB9CBE0}" type="datetime1">
              <a:rPr lang="en-US" smtClean="0"/>
              <a:t>9/5/2026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35AFB3-1ACD-44AC-8702-86B1729DF0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8C06B4-9380-4A4D-AF49-A3596E17DAF5}" type="datetime1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CF15F3-5E77-4C57-9E21-50D6D1D6C0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7FDEF1-C582-4E22-9E77-D68326471F28}" type="datetime1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42169A-B3C7-4FB6-967F-AF95F4EB33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-47625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95375"/>
            <a:ext cx="10972800" cy="503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TradeGothic" pitchFamily="1" charset="0"/>
              </a:defRPr>
            </a:lvl1pPr>
          </a:lstStyle>
          <a:p>
            <a:fld id="{780A9602-A9A9-453F-AEF1-37B5837E02CD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radeGothic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TradeGothic" pitchFamily="1" charset="0"/>
              </a:defRPr>
            </a:lvl1pPr>
          </a:lstStyle>
          <a:p>
            <a:fld id="{1411BA53-830D-4830-BB65-E58DBE17D0B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radeGothic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TradeGothic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TradeGothic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TradeGothic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TradeGothic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TradeGothic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dfpd.gov.in/faqs/en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enam.gov.in/web/resources/registration-guideline" TargetMode="External"/><Relationship Id="rId12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FILES" TargetMode="External"/><Relationship Id="rId11" Type="http://schemas.openxmlformats.org/officeDocument/2006/relationships/hyperlink" Target="links" TargetMode="External"/><Relationship Id="rId5" Type="http://schemas.openxmlformats.org/officeDocument/2006/relationships/hyperlink" Target="https://www.enam.gov.in/web/mobile-app/farmers-module" TargetMode="External"/><Relationship Id="rId10" Type="http://schemas.openxmlformats.org/officeDocument/2006/relationships/hyperlink" Target="https://dfpd.gov.in/" TargetMode="External"/><Relationship Id="rId4" Type="http://schemas.openxmlformats.org/officeDocument/2006/relationships/hyperlink" Target="https://enam.gov.in/" TargetMode="External"/><Relationship Id="rId9" Type="http://schemas.openxmlformats.org/officeDocument/2006/relationships/hyperlink" Target="LINK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4">
            <a:extLst>
              <a:ext uri="{FF2B5EF4-FFF2-40B4-BE49-F238E27FC236}">
                <a16:creationId xmlns:a16="http://schemas.microsoft.com/office/drawing/2014/main" id="{3E443FD7-A66B-4AA0-872D-B088B9BC5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26">
            <a:extLst>
              <a:ext uri="{FF2B5EF4-FFF2-40B4-BE49-F238E27FC236}">
                <a16:creationId xmlns:a16="http://schemas.microsoft.com/office/drawing/2014/main" id="{C04BE0EF-3561-49B4-9A29-F283168A9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6780" y="851521"/>
            <a:ext cx="4638605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0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3 h 5154967"/>
              <a:gd name="connsiteX37" fmla="*/ 1625714 w 6184806"/>
              <a:gd name="connsiteY37" fmla="*/ 109243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2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0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3"/>
                  <a:pt x="2445216" y="109243"/>
                </a:cubicBezTo>
                <a:cubicBezTo>
                  <a:pt x="1625714" y="109243"/>
                  <a:pt x="1625714" y="109243"/>
                  <a:pt x="1625714" y="109243"/>
                </a:cubicBezTo>
                <a:cubicBezTo>
                  <a:pt x="1572615" y="109243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7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2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20848B-B2B4-45BE-A961-AEC0B06CF4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9916"/>
          <a:stretch/>
        </p:blipFill>
        <p:spPr>
          <a:xfrm>
            <a:off x="6854891" y="1715881"/>
            <a:ext cx="3203509" cy="3426237"/>
          </a:xfrm>
          <a:prstGeom prst="rect">
            <a:avLst/>
          </a:prstGeom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245686" y="323850"/>
            <a:ext cx="8534400" cy="1752600"/>
          </a:xfrm>
        </p:spPr>
        <p:txBody>
          <a:bodyPr/>
          <a:lstStyle/>
          <a:p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KISAN SETU</a:t>
            </a:r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31286" y="-526757"/>
            <a:ext cx="10363200" cy="2076450"/>
          </a:xfrm>
        </p:spPr>
        <p:txBody>
          <a:bodyPr/>
          <a:lstStyle/>
          <a:p>
            <a:r>
              <a:rPr lang="en-US" sz="4000" b="1" dirty="0">
                <a:solidFill>
                  <a:schemeClr val="tx2"/>
                </a:solidFill>
                <a:latin typeface="Garamond" panose="02020404030301010803" pitchFamily="18" charset="0"/>
              </a:rPr>
              <a:t>SMART INDIA HACKATHON 2026</a:t>
            </a:r>
            <a:endParaRPr lang="en-IN" sz="4000" b="1" dirty="0">
              <a:solidFill>
                <a:schemeClr val="tx2"/>
              </a:solidFill>
              <a:latin typeface="Garamond" panose="02020404030301010803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2816" y="1024512"/>
            <a:ext cx="6883330" cy="585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Problem Statement ID –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SIH26032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Problem Statement Title-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Farmers often face long waiting times, lack of information regarding procurement schedules, and uncertainty about procurement status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Theme-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Smart Automation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PS Category-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Team ID-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Team Name (AGRO CONNECT)</a:t>
            </a:r>
            <a:endParaRPr lang="en-IN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182998" y="-121816"/>
            <a:ext cx="10972800" cy="1143000"/>
          </a:xfrm>
        </p:spPr>
        <p:txBody>
          <a:bodyPr/>
          <a:lstStyle/>
          <a:p>
            <a:pPr eaLnBrk="1" hangingPunct="1"/>
            <a:b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</a:br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KISAN SETU</a:t>
            </a:r>
          </a:p>
        </p:txBody>
      </p:sp>
      <p:sp>
        <p:nvSpPr>
          <p:cNvPr id="15362" name="TextBox 8"/>
          <p:cNvSpPr txBox="1">
            <a:spLocks noChangeArrowheads="1"/>
          </p:cNvSpPr>
          <p:nvPr/>
        </p:nvSpPr>
        <p:spPr bwMode="auto">
          <a:xfrm>
            <a:off x="182998" y="1102858"/>
            <a:ext cx="121919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3200" b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Proposed Solution</a:t>
            </a:r>
            <a:endParaRPr lang="en-US" sz="20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@SIH Idea submission- Template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Oval 9" descr="Your startup LOGO">
            <a:extLst>
              <a:ext uri="{FF2B5EF4-FFF2-40B4-BE49-F238E27FC236}">
                <a16:creationId xmlns:a16="http://schemas.microsoft.com/office/drawing/2014/main" id="{5DBCE864-823D-4A13-9607-5DA1F0ED5FB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29773" y="252246"/>
            <a:ext cx="1251857" cy="8073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0560FAE-91CA-CCFA-714E-65363B2761C3}"/>
              </a:ext>
            </a:extLst>
          </p:cNvPr>
          <p:cNvSpPr txBox="1"/>
          <p:nvPr/>
        </p:nvSpPr>
        <p:spPr>
          <a:xfrm>
            <a:off x="182998" y="1693925"/>
            <a:ext cx="865620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• </a:t>
            </a:r>
            <a:r>
              <a:rPr lang="en-US" b="1" dirty="0"/>
              <a:t>Unified Farmer Procurement Platform -</a:t>
            </a:r>
            <a:r>
              <a:rPr lang="en-US" dirty="0"/>
              <a:t> A web and mobile-based platform that provides farmers with a single place to access procurement schedules, nearby procurement centers and important updates.</a:t>
            </a:r>
          </a:p>
          <a:p>
            <a:r>
              <a:rPr lang="en-US" dirty="0"/>
              <a:t>• </a:t>
            </a:r>
            <a:r>
              <a:rPr lang="en-US" b="1" dirty="0"/>
              <a:t>Digital Farmer Registration -</a:t>
            </a:r>
            <a:r>
              <a:rPr lang="en-US" dirty="0"/>
              <a:t> Allows farmers to register their details and crop information digitally, reducing paperwork and simplifying the procurement process.</a:t>
            </a:r>
          </a:p>
          <a:p>
            <a:r>
              <a:rPr lang="en-US" dirty="0"/>
              <a:t>• </a:t>
            </a:r>
            <a:r>
              <a:rPr lang="en-US" b="1" dirty="0"/>
              <a:t>Live Procurement Status - </a:t>
            </a:r>
            <a:r>
              <a:rPr lang="en-US" dirty="0"/>
              <a:t>Provides real-time updates such as Registration → Waiting → Quality Check → Weighing → Procurement Completed → Payment Status, so farmers can track their produce.</a:t>
            </a:r>
          </a:p>
          <a:p>
            <a:r>
              <a:rPr lang="en-US" dirty="0"/>
              <a:t>• </a:t>
            </a:r>
            <a:r>
              <a:rPr lang="en-US" b="1" dirty="0"/>
              <a:t>Smart Queue &amp; Token System -</a:t>
            </a:r>
            <a:r>
              <a:rPr lang="en-US" dirty="0"/>
              <a:t> Generates a digital token/queue number and provides an estimated waiting status, helping distribute farmer visits and reduce overcrowding at procurement centers.</a:t>
            </a:r>
          </a:p>
          <a:p>
            <a:r>
              <a:rPr lang="en-US" dirty="0"/>
              <a:t>• </a:t>
            </a:r>
            <a:r>
              <a:rPr lang="en-US" b="1" dirty="0"/>
              <a:t>Notifications &amp; Alerts - </a:t>
            </a:r>
            <a:r>
              <a:rPr lang="en-US" dirty="0"/>
              <a:t>Sends alerts for procurement schedule changes, token updates, center availability and procurement/payment status through the platform.</a:t>
            </a:r>
          </a:p>
          <a:p>
            <a:r>
              <a:rPr lang="en-US" dirty="0"/>
              <a:t>• </a:t>
            </a:r>
            <a:r>
              <a:rPr lang="en-US" b="1" dirty="0"/>
              <a:t>Procurement Centre Dashboard - </a:t>
            </a:r>
            <a:r>
              <a:rPr lang="en-US" dirty="0"/>
              <a:t>A dashboard for officials to manage farmer registrations, tokens, procurement progress and center workload, improving coordination and transparency.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8BA653-8CD0-3205-64C3-17C86B842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7600" y="1139635"/>
            <a:ext cx="3271402" cy="47495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EDC788-6BA2-CEFC-482E-FDBBF7C1B16F}"/>
              </a:ext>
            </a:extLst>
          </p:cNvPr>
          <p:cNvSpPr txBox="1"/>
          <p:nvPr/>
        </p:nvSpPr>
        <p:spPr>
          <a:xfrm>
            <a:off x="411480" y="338328"/>
            <a:ext cx="1124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/>
              <a:t>AGRO CONNECT</a:t>
            </a:r>
          </a:p>
        </p:txBody>
      </p:sp>
    </p:spTree>
    <p:extLst>
      <p:ext uri="{BB962C8B-B14F-4D97-AF65-F5344CB8AC3E}">
        <p14:creationId xmlns:p14="http://schemas.microsoft.com/office/powerpoint/2010/main" val="2869665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11480" y="1234440"/>
            <a:ext cx="2788920" cy="50749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444752"/>
            <a:ext cx="23317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B91C1C"/>
                </a:solidFill>
              </a:rPr>
              <a:t>QUERY /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" y="1901952"/>
            <a:ext cx="384048" cy="384048"/>
          </a:xfrm>
          <a:prstGeom prst="roundRect">
            <a:avLst/>
          </a:prstGeom>
          <a:solidFill>
            <a:srgbClr val="FEF2F2"/>
          </a:solidFill>
          <a:ln w="15240">
            <a:solidFill>
              <a:srgbClr val="FECA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0">
                <a:solidFill>
                  <a:srgbClr val="B91C1C"/>
                </a:solidFill>
              </a:rPr>
              <a:t>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" y="1883664"/>
            <a:ext cx="1874519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334155"/>
                </a:solidFill>
              </a:rPr>
              <a:t>Long waiting &amp; queues at procurement centres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" y="2834640"/>
            <a:ext cx="384048" cy="384048"/>
          </a:xfrm>
          <a:prstGeom prst="roundRect">
            <a:avLst/>
          </a:prstGeom>
          <a:solidFill>
            <a:srgbClr val="FEF2F2"/>
          </a:solidFill>
          <a:ln w="15240">
            <a:solidFill>
              <a:srgbClr val="FECA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0">
                <a:solidFill>
                  <a:srgbClr val="B91C1C"/>
                </a:solidFill>
              </a:rPr>
              <a:t>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2816352"/>
            <a:ext cx="1874519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334155"/>
                </a:solidFill>
              </a:rPr>
              <a:t>Date/time schedule is unclear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" y="3767328"/>
            <a:ext cx="384048" cy="384048"/>
          </a:xfrm>
          <a:prstGeom prst="roundRect">
            <a:avLst/>
          </a:prstGeom>
          <a:solidFill>
            <a:srgbClr val="FEF2F2"/>
          </a:solidFill>
          <a:ln w="15240">
            <a:solidFill>
              <a:srgbClr val="FECA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0">
                <a:solidFill>
                  <a:srgbClr val="B91C1C"/>
                </a:solidFill>
              </a:rPr>
              <a:t>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8992" y="3749040"/>
            <a:ext cx="1874519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334155"/>
                </a:solidFill>
              </a:rPr>
              <a:t>Verification, acceptance &amp; payment status is hard to track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1792" y="4700016"/>
            <a:ext cx="384048" cy="384048"/>
          </a:xfrm>
          <a:prstGeom prst="roundRect">
            <a:avLst/>
          </a:prstGeom>
          <a:solidFill>
            <a:srgbClr val="FEF2F2"/>
          </a:solidFill>
          <a:ln w="15240">
            <a:solidFill>
              <a:srgbClr val="FECA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0">
                <a:solidFill>
                  <a:srgbClr val="B91C1C"/>
                </a:solidFill>
              </a:rPr>
              <a:t>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8992" y="4681728"/>
            <a:ext cx="1874519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334155"/>
                </a:solidFill>
              </a:rPr>
              <a:t>Repeated visits waste farmer’s time and money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29000" y="1344168"/>
            <a:ext cx="5623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155E75"/>
                </a:solidFill>
              </a:rPr>
              <a:t>SOLUTION FLOW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611880" y="1828800"/>
            <a:ext cx="1691640" cy="841248"/>
          </a:xfrm>
          <a:prstGeom prst="roundRect">
            <a:avLst/>
          </a:prstGeom>
          <a:solidFill>
            <a:srgbClr val="E0F2FE"/>
          </a:solidFill>
          <a:ln w="15240">
            <a:solidFill>
              <a:srgbClr val="94A3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 dirty="0">
                <a:solidFill>
                  <a:srgbClr val="0F172A"/>
                </a:solidFill>
              </a:rPr>
              <a:t>1
Farmer
Registration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15000" y="1828800"/>
            <a:ext cx="1691640" cy="841248"/>
          </a:xfrm>
          <a:prstGeom prst="roundRect">
            <a:avLst/>
          </a:prstGeom>
          <a:solidFill>
            <a:srgbClr val="ECFDF5"/>
          </a:solidFill>
          <a:ln w="15240">
            <a:solidFill>
              <a:srgbClr val="94A3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 dirty="0">
                <a:solidFill>
                  <a:srgbClr val="0F172A"/>
                </a:solidFill>
              </a:rPr>
              <a:t>2
Crop &amp; Document
Verification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818120" y="1828800"/>
            <a:ext cx="1691640" cy="841248"/>
          </a:xfrm>
          <a:prstGeom prst="roundRect">
            <a:avLst/>
          </a:prstGeom>
          <a:solidFill>
            <a:srgbClr val="FEF9C3"/>
          </a:solidFill>
          <a:ln w="15240">
            <a:solidFill>
              <a:srgbClr val="94A3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0F172A"/>
                </a:solidFill>
              </a:rPr>
              <a:t>3
Live Slot
Booking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921240" y="1828800"/>
            <a:ext cx="1691640" cy="841248"/>
          </a:xfrm>
          <a:prstGeom prst="roundRect">
            <a:avLst/>
          </a:prstGeom>
          <a:solidFill>
            <a:srgbClr val="EDE9FE"/>
          </a:solidFill>
          <a:ln w="15240">
            <a:solidFill>
              <a:srgbClr val="94A3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0F172A"/>
                </a:solidFill>
              </a:rPr>
              <a:t>4
Date + Time
Confirmation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611880" y="3246120"/>
            <a:ext cx="1691640" cy="841248"/>
          </a:xfrm>
          <a:prstGeom prst="roundRect">
            <a:avLst/>
          </a:prstGeom>
          <a:solidFill>
            <a:srgbClr val="E0F2FE"/>
          </a:solidFill>
          <a:ln w="15240">
            <a:solidFill>
              <a:srgbClr val="94A3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0F172A"/>
                </a:solidFill>
              </a:rPr>
              <a:t>5
Centre Visit
&amp; Token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715000" y="3246120"/>
            <a:ext cx="1691640" cy="841248"/>
          </a:xfrm>
          <a:prstGeom prst="roundRect">
            <a:avLst/>
          </a:prstGeom>
          <a:solidFill>
            <a:srgbClr val="ECFDF5"/>
          </a:solidFill>
          <a:ln w="15240">
            <a:solidFill>
              <a:srgbClr val="94A3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0F172A"/>
                </a:solidFill>
              </a:rPr>
              <a:t>6
Quality + Weight
Verification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818120" y="3246120"/>
            <a:ext cx="1691640" cy="841248"/>
          </a:xfrm>
          <a:prstGeom prst="roundRect">
            <a:avLst/>
          </a:prstGeom>
          <a:solidFill>
            <a:srgbClr val="FEF9C3"/>
          </a:solidFill>
          <a:ln w="15240">
            <a:solidFill>
              <a:srgbClr val="94A3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0F172A"/>
                </a:solidFill>
              </a:rPr>
              <a:t>7
Procurement
Accepted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921240" y="3246120"/>
            <a:ext cx="1691640" cy="841248"/>
          </a:xfrm>
          <a:prstGeom prst="roundRect">
            <a:avLst/>
          </a:prstGeom>
          <a:solidFill>
            <a:srgbClr val="EDE9FE"/>
          </a:solidFill>
          <a:ln w="15240">
            <a:solidFill>
              <a:srgbClr val="94A3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0F172A"/>
                </a:solidFill>
              </a:rPr>
              <a:t>8
Payment + Status
Tracking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303520" y="2249424"/>
            <a:ext cx="384048" cy="0"/>
          </a:xfrm>
          <a:prstGeom prst="line">
            <a:avLst/>
          </a:prstGeom>
          <a:ln w="254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7406640" y="2249424"/>
            <a:ext cx="384048" cy="0"/>
          </a:xfrm>
          <a:prstGeom prst="line">
            <a:avLst/>
          </a:prstGeom>
          <a:ln w="254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9509760" y="2249424"/>
            <a:ext cx="384048" cy="0"/>
          </a:xfrm>
          <a:prstGeom prst="line">
            <a:avLst/>
          </a:prstGeom>
          <a:ln w="254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10762488" y="2679192"/>
            <a:ext cx="0" cy="539496"/>
          </a:xfrm>
          <a:prstGeom prst="line">
            <a:avLst/>
          </a:prstGeom>
          <a:ln w="254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 flipH="1">
            <a:off x="9509760" y="3666744"/>
            <a:ext cx="384048" cy="0"/>
          </a:xfrm>
          <a:prstGeom prst="line">
            <a:avLst/>
          </a:prstGeom>
          <a:ln w="254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 flipH="1">
            <a:off x="7406640" y="3666744"/>
            <a:ext cx="384048" cy="0"/>
          </a:xfrm>
          <a:prstGeom prst="line">
            <a:avLst/>
          </a:prstGeom>
          <a:ln w="254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 flipH="1">
            <a:off x="5303520" y="3666744"/>
            <a:ext cx="384048" cy="0"/>
          </a:xfrm>
          <a:prstGeom prst="line">
            <a:avLst/>
          </a:prstGeom>
          <a:ln w="254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617720" y="2697480"/>
            <a:ext cx="1188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64748B"/>
                </a:solidFill>
              </a:rPr>
              <a:t>availability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366760" y="2697480"/>
            <a:ext cx="1463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64748B"/>
                </a:solidFill>
              </a:rPr>
              <a:t>instant confirmation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51960" y="4160520"/>
            <a:ext cx="1463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64748B"/>
                </a:solidFill>
              </a:rPr>
              <a:t>digital token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183879" y="4160520"/>
            <a:ext cx="1463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64748B"/>
                </a:solidFill>
              </a:rPr>
              <a:t>real-time status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429000" y="4617720"/>
            <a:ext cx="5623560" cy="1115568"/>
          </a:xfrm>
          <a:prstGeom prst="roundRect">
            <a:avLst/>
          </a:prstGeom>
          <a:solidFill>
            <a:srgbClr val="EFF6FF"/>
          </a:solidFill>
          <a:ln w="15240">
            <a:solidFill>
              <a:srgbClr val="93C5F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150" b="0" dirty="0">
                <a:solidFill>
                  <a:srgbClr val="1E40AF"/>
                </a:solidFill>
              </a:rPr>
              <a:t>TECH STACK
Frontend: </a:t>
            </a:r>
            <a:r>
              <a:rPr lang="en-US" sz="1150" dirty="0">
                <a:solidFill>
                  <a:srgbClr val="1E40AF"/>
                </a:solidFill>
              </a:rPr>
              <a:t>HTML,CSS</a:t>
            </a:r>
            <a:r>
              <a:rPr sz="1150" b="0" dirty="0">
                <a:solidFill>
                  <a:srgbClr val="1E40AF"/>
                </a:solidFill>
              </a:rPr>
              <a:t>   •   Backend: </a:t>
            </a:r>
            <a:r>
              <a:rPr lang="en-US" sz="1150" b="0" dirty="0">
                <a:solidFill>
                  <a:srgbClr val="1E40AF"/>
                </a:solidFill>
              </a:rPr>
              <a:t>JAVASCRIPT(</a:t>
            </a:r>
            <a:r>
              <a:rPr sz="1150" b="0" dirty="0">
                <a:solidFill>
                  <a:srgbClr val="1E40AF"/>
                </a:solidFill>
              </a:rPr>
              <a:t>Node.js</a:t>
            </a:r>
            <a:r>
              <a:rPr lang="en-US" sz="1150" b="0" dirty="0">
                <a:solidFill>
                  <a:srgbClr val="1E40AF"/>
                </a:solidFill>
              </a:rPr>
              <a:t>)</a:t>
            </a:r>
            <a:r>
              <a:rPr sz="1150" b="0" dirty="0">
                <a:solidFill>
                  <a:srgbClr val="1E40AF"/>
                </a:solidFill>
              </a:rPr>
              <a:t>
Database: </a:t>
            </a:r>
            <a:r>
              <a:rPr lang="en-US" sz="1150" dirty="0">
                <a:solidFill>
                  <a:srgbClr val="1E40AF"/>
                </a:solidFill>
              </a:rPr>
              <a:t>PostgreSQL</a:t>
            </a:r>
            <a:r>
              <a:rPr sz="1150" b="0" dirty="0">
                <a:solidFill>
                  <a:srgbClr val="1E40AF"/>
                </a:solidFill>
              </a:rPr>
              <a:t>   •   Auth: </a:t>
            </a:r>
            <a:r>
              <a:rPr lang="en-US" sz="1150" dirty="0">
                <a:solidFill>
                  <a:srgbClr val="1E40AF"/>
                </a:solidFill>
              </a:rPr>
              <a:t>JAVASCRIPT</a:t>
            </a:r>
            <a:r>
              <a:rPr sz="1150" b="0" dirty="0">
                <a:solidFill>
                  <a:srgbClr val="1E40AF"/>
                </a:solidFill>
              </a:rPr>
              <a:t>   •   Cloud: AWS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9829800" y="4617720"/>
            <a:ext cx="1920240" cy="1115568"/>
          </a:xfrm>
          <a:prstGeom prst="roundRect">
            <a:avLst/>
          </a:prstGeom>
          <a:solidFill>
            <a:srgbClr val="F0FDF4"/>
          </a:solidFill>
          <a:ln>
            <a:solidFill>
              <a:srgbClr val="86EF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9966960" y="4754880"/>
            <a:ext cx="1645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166534"/>
                </a:solidFill>
              </a:rPr>
              <a:t>EXPECTED RESULT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966960" y="5029200"/>
            <a:ext cx="164592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166534"/>
                </a:solidFill>
              </a:rPr>
              <a:t>Less waiting
+ fewer visits
+ transparent tracking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0080" y="5806440"/>
            <a:ext cx="10972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0F365C"/>
                </a:solidFill>
              </a:rPr>
              <a:t>CORE IDEA:  Book a verified procurement slot online → reach the centre on time → track acceptance &amp; payment from one dashboard.</a:t>
            </a:r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E7AD0089-23CB-E9E3-BCAE-6BF14CC70B67}"/>
              </a:ext>
            </a:extLst>
          </p:cNvPr>
          <p:cNvSpPr txBox="1">
            <a:spLocks/>
          </p:cNvSpPr>
          <p:nvPr/>
        </p:nvSpPr>
        <p:spPr>
          <a:xfrm>
            <a:off x="609600" y="-47625"/>
            <a:ext cx="10972800" cy="1143000"/>
          </a:xfrm>
          <a:prstGeom prst="rect">
            <a:avLst/>
          </a:prstGeom>
        </p:spPr>
        <p:txBody>
          <a:bodyPr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radeGothic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rade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rade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rade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rade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rade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rade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rade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radeGothic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TECHNICAL APPROACH</a:t>
            </a:r>
          </a:p>
        </p:txBody>
      </p:sp>
      <p:sp>
        <p:nvSpPr>
          <p:cNvPr id="42" name="Oval 41" descr="Your startup LOGO">
            <a:extLst>
              <a:ext uri="{FF2B5EF4-FFF2-40B4-BE49-F238E27FC236}">
                <a16:creationId xmlns:a16="http://schemas.microsoft.com/office/drawing/2014/main" id="{CD71A0A6-D134-763A-E33D-93C979E63CC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29773" y="252246"/>
            <a:ext cx="1251857" cy="8073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B440F588-FC18-746F-F95F-91E706DEC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3E831FBE-4079-463F-31E0-88E13D8D0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47" name="Footer Placeholder 6">
            <a:extLst>
              <a:ext uri="{FF2B5EF4-FFF2-40B4-BE49-F238E27FC236}">
                <a16:creationId xmlns:a16="http://schemas.microsoft.com/office/drawing/2014/main" id="{2405D496-0A3B-C57D-F0AD-A51E7E044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@SIH Idea submission- Template</a:t>
            </a:r>
          </a:p>
        </p:txBody>
      </p:sp>
      <p:sp>
        <p:nvSpPr>
          <p:cNvPr id="48" name="Slide Number Placeholder 5">
            <a:extLst>
              <a:ext uri="{FF2B5EF4-FFF2-40B4-BE49-F238E27FC236}">
                <a16:creationId xmlns:a16="http://schemas.microsoft.com/office/drawing/2014/main" id="{B192174F-99F9-8647-01D3-30FA6377D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</p:spPr>
        <p:txBody>
          <a:bodyPr/>
          <a:lstStyle/>
          <a:p>
            <a:fld id="{677C3CE7-23F7-4828-823C-E0205DF2CF97}" type="slidenum">
              <a:rPr lang="en-US" b="1">
                <a:solidFill>
                  <a:schemeClr val="bg1"/>
                </a:solidFill>
              </a:rPr>
              <a:pPr/>
              <a:t>3</a:t>
            </a:fld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EDAFE9-24D5-6EBB-540F-CACBC14412DE}"/>
              </a:ext>
            </a:extLst>
          </p:cNvPr>
          <p:cNvSpPr txBox="1"/>
          <p:nvPr/>
        </p:nvSpPr>
        <p:spPr>
          <a:xfrm>
            <a:off x="411480" y="338328"/>
            <a:ext cx="1124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/>
              <a:t>AGRO CONNECT</a:t>
            </a:r>
          </a:p>
        </p:txBody>
      </p:sp>
    </p:spTree>
    <p:extLst>
      <p:ext uri="{BB962C8B-B14F-4D97-AF65-F5344CB8AC3E}">
        <p14:creationId xmlns:p14="http://schemas.microsoft.com/office/powerpoint/2010/main" val="2829425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40080" y="1554480"/>
            <a:ext cx="3520440" cy="3154680"/>
          </a:xfrm>
          <a:prstGeom prst="roundRect">
            <a:avLst/>
          </a:prstGeom>
          <a:solidFill>
            <a:srgbClr val="E7F4FA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40080" y="1554480"/>
            <a:ext cx="73152" cy="3154680"/>
          </a:xfrm>
          <a:prstGeom prst="rect">
            <a:avLst/>
          </a:prstGeom>
          <a:solidFill>
            <a:srgbClr val="1270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41247" y="1719071"/>
            <a:ext cx="3118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232F36"/>
                </a:solidFill>
                <a:latin typeface="Aptos"/>
              </a:defRPr>
            </a:pPr>
            <a:r>
              <a:rPr dirty="0"/>
              <a:t>1. Technically Feasible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6" y="2148840"/>
            <a:ext cx="319125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50" b="0">
                <a:solidFill>
                  <a:srgbClr val="647076"/>
                </a:solidFill>
                <a:latin typeface="Aptos"/>
              </a:defRPr>
            </a:pPr>
            <a:r>
              <a:rPr dirty="0"/>
              <a:t>• </a:t>
            </a:r>
            <a:r>
              <a:rPr sz="1400" dirty="0"/>
              <a:t>Uses simple mobile/web technology</a:t>
            </a:r>
            <a:br>
              <a:rPr sz="1400" dirty="0"/>
            </a:br>
            <a:r>
              <a:rPr sz="1400" dirty="0"/>
              <a:t>• Can connect with procurement-</a:t>
            </a:r>
            <a:r>
              <a:rPr lang="en-US" sz="1400" dirty="0"/>
              <a:t>             </a:t>
            </a:r>
            <a:r>
              <a:rPr sz="1400" dirty="0" err="1"/>
              <a:t>centre</a:t>
            </a:r>
            <a:r>
              <a:rPr sz="1400" dirty="0"/>
              <a:t> updates</a:t>
            </a:r>
            <a:br>
              <a:rPr sz="1400" dirty="0"/>
            </a:br>
            <a:r>
              <a:rPr sz="1400" dirty="0"/>
              <a:t>• SMS/IVR works when internet is weak</a:t>
            </a:r>
            <a:br>
              <a:rPr sz="1400" dirty="0"/>
            </a:br>
            <a:r>
              <a:rPr sz="1400" dirty="0"/>
              <a:t>• Start with one </a:t>
            </a:r>
            <a:r>
              <a:rPr sz="1400" dirty="0" err="1"/>
              <a:t>centre</a:t>
            </a:r>
            <a:r>
              <a:rPr sz="1400" dirty="0"/>
              <a:t>, then expand</a:t>
            </a:r>
            <a:endParaRPr dirty="0"/>
          </a:p>
        </p:txBody>
      </p:sp>
      <p:sp>
        <p:nvSpPr>
          <p:cNvPr id="9" name="Rounded Rectangle 8"/>
          <p:cNvSpPr/>
          <p:nvPr/>
        </p:nvSpPr>
        <p:spPr>
          <a:xfrm>
            <a:off x="4343400" y="1554480"/>
            <a:ext cx="3520440" cy="3154680"/>
          </a:xfrm>
          <a:prstGeom prst="roundRect">
            <a:avLst/>
          </a:prstGeom>
          <a:solidFill>
            <a:srgbClr val="E7F4E9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343400" y="1554480"/>
            <a:ext cx="73152" cy="3154680"/>
          </a:xfrm>
          <a:prstGeom prst="rect">
            <a:avLst/>
          </a:prstGeom>
          <a:solidFill>
            <a:srgbClr val="3789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44568" y="1719072"/>
            <a:ext cx="3154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600" b="1">
                <a:solidFill>
                  <a:srgbClr val="232F36"/>
                </a:solidFill>
                <a:latin typeface="Aptos"/>
              </a:defRPr>
            </a:pPr>
            <a:r>
              <a:t>2. Financially Viable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44568" y="2148840"/>
            <a:ext cx="323088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0">
                <a:solidFill>
                  <a:srgbClr val="647076"/>
                </a:solidFill>
                <a:latin typeface="Aptos"/>
              </a:defRPr>
            </a:pPr>
            <a:r>
              <a:rPr sz="1400" dirty="0"/>
              <a:t>• Begin with a small pilot, keeping costs low</a:t>
            </a:r>
            <a:br>
              <a:rPr sz="1400" dirty="0"/>
            </a:br>
            <a:r>
              <a:rPr sz="1400" dirty="0"/>
              <a:t>• Uses existing phones and </a:t>
            </a:r>
            <a:r>
              <a:rPr sz="1400" dirty="0" err="1"/>
              <a:t>centre</a:t>
            </a:r>
            <a:r>
              <a:rPr sz="1400" dirty="0"/>
              <a:t> computers</a:t>
            </a:r>
            <a:br>
              <a:rPr sz="1400" dirty="0"/>
            </a:br>
            <a:r>
              <a:rPr sz="1400" dirty="0"/>
              <a:t>• Less repeated enquiry and manual follow-up</a:t>
            </a:r>
            <a:br>
              <a:rPr sz="1400" dirty="0"/>
            </a:br>
            <a:r>
              <a:rPr sz="1400" dirty="0"/>
              <a:t>• Scale </a:t>
            </a:r>
            <a:r>
              <a:rPr sz="1400" dirty="0" err="1"/>
              <a:t>centre</a:t>
            </a:r>
            <a:r>
              <a:rPr sz="1400" dirty="0"/>
              <a:t>-by-</a:t>
            </a:r>
            <a:r>
              <a:rPr sz="1400" dirty="0" err="1"/>
              <a:t>centre</a:t>
            </a:r>
            <a:r>
              <a:rPr sz="1400" dirty="0"/>
              <a:t> as adoption grows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20" y="1554480"/>
            <a:ext cx="3520440" cy="3154680"/>
          </a:xfrm>
          <a:prstGeom prst="roundRect">
            <a:avLst/>
          </a:prstGeom>
          <a:solidFill>
            <a:srgbClr val="FCF0E1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046720" y="1554480"/>
            <a:ext cx="73152" cy="3154680"/>
          </a:xfrm>
          <a:prstGeom prst="rect">
            <a:avLst/>
          </a:prstGeom>
          <a:solidFill>
            <a:srgbClr val="EB8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247888" y="1719072"/>
            <a:ext cx="3154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600" b="1">
                <a:solidFill>
                  <a:srgbClr val="232F36"/>
                </a:solidFill>
                <a:latin typeface="Aptos"/>
              </a:defRPr>
            </a:pPr>
            <a:r>
              <a:rPr dirty="0"/>
              <a:t>3. Useful for Farmers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47888" y="2148840"/>
            <a:ext cx="3166701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150" b="0">
                <a:solidFill>
                  <a:srgbClr val="647076"/>
                </a:solidFill>
                <a:latin typeface="Aptos"/>
              </a:defRPr>
            </a:pPr>
            <a:r>
              <a:rPr sz="1400" dirty="0"/>
              <a:t>• Farmers know when to come</a:t>
            </a:r>
            <a:br>
              <a:rPr sz="1400" dirty="0"/>
            </a:br>
            <a:r>
              <a:rPr sz="1400" dirty="0"/>
              <a:t>• They can see their queue/status</a:t>
            </a:r>
            <a:br>
              <a:rPr sz="1400" dirty="0"/>
            </a:br>
            <a:r>
              <a:rPr sz="1400" dirty="0"/>
              <a:t>• Fewer wasted trips and waiting hours</a:t>
            </a:r>
            <a:br>
              <a:rPr sz="1400" dirty="0"/>
            </a:br>
            <a:r>
              <a:rPr sz="1400" dirty="0"/>
              <a:t>• Clear updates build trust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1470" y="5067300"/>
            <a:ext cx="2505622" cy="3539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700" b="1">
                <a:solidFill>
                  <a:srgbClr val="232F36"/>
                </a:solidFill>
                <a:latin typeface="Aptos"/>
              </a:defRPr>
            </a:pPr>
            <a:r>
              <a:rPr dirty="0"/>
              <a:t>Why this can succeed</a:t>
            </a:r>
            <a:r>
              <a:rPr lang="en-US" dirty="0"/>
              <a:t>?</a:t>
            </a:r>
            <a:endParaRPr dirty="0"/>
          </a:p>
        </p:txBody>
      </p:sp>
      <p:sp>
        <p:nvSpPr>
          <p:cNvPr id="18" name="Rounded Rectangle 17"/>
          <p:cNvSpPr/>
          <p:nvPr/>
        </p:nvSpPr>
        <p:spPr>
          <a:xfrm>
            <a:off x="2743200" y="4956048"/>
            <a:ext cx="1874519" cy="566928"/>
          </a:xfrm>
          <a:prstGeom prst="roundRect">
            <a:avLst/>
          </a:prstGeom>
          <a:solidFill>
            <a:srgbClr val="E7F4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2743200" y="5074920"/>
            <a:ext cx="1874519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50" b="1">
                <a:solidFill>
                  <a:srgbClr val="12709D"/>
                </a:solidFill>
                <a:latin typeface="Aptos"/>
              </a:defRPr>
            </a:pPr>
            <a:r>
              <a:t>Start Small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892040" y="4956048"/>
            <a:ext cx="1874519" cy="566928"/>
          </a:xfrm>
          <a:prstGeom prst="roundRect">
            <a:avLst/>
          </a:prstGeom>
          <a:solidFill>
            <a:srgbClr val="E7F4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892040" y="5074920"/>
            <a:ext cx="1874519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50" b="1">
                <a:solidFill>
                  <a:srgbClr val="378953"/>
                </a:solidFill>
                <a:latin typeface="Aptos"/>
              </a:defRPr>
            </a:pPr>
            <a:r>
              <a:t>Simple to Use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040880" y="4956048"/>
            <a:ext cx="1874519" cy="566928"/>
          </a:xfrm>
          <a:prstGeom prst="roundRect">
            <a:avLst/>
          </a:prstGeom>
          <a:solidFill>
            <a:srgbClr val="FCF0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040880" y="5074920"/>
            <a:ext cx="1874519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50" b="1">
                <a:solidFill>
                  <a:srgbClr val="EB8F36"/>
                </a:solidFill>
                <a:latin typeface="Aptos"/>
              </a:defRPr>
            </a:pPr>
            <a:r>
              <a:t>Low Extra Cost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189720" y="4956048"/>
            <a:ext cx="1874519" cy="566928"/>
          </a:xfrm>
          <a:prstGeom prst="roundRect">
            <a:avLst/>
          </a:prstGeom>
          <a:solidFill>
            <a:srgbClr val="E7F4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9189720" y="5074920"/>
            <a:ext cx="1874519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50" b="1">
                <a:solidFill>
                  <a:srgbClr val="12709D"/>
                </a:solidFill>
                <a:latin typeface="Aptos"/>
              </a:defRPr>
            </a:pPr>
            <a:r>
              <a:t>Easy to Scale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14400" y="5715000"/>
            <a:ext cx="10332720" cy="566928"/>
          </a:xfrm>
          <a:prstGeom prst="roundRect">
            <a:avLst/>
          </a:prstGeom>
          <a:solidFill>
            <a:srgbClr val="23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1097280" y="5843016"/>
            <a:ext cx="9966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FFFFFF"/>
                </a:solidFill>
                <a:latin typeface="Aptos"/>
              </a:defRPr>
            </a:pPr>
            <a:r>
              <a:t>“We are not replacing procurement — we are making it easier for farmers to understand and plan around it.”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384280" y="6601968"/>
            <a:ext cx="27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50" b="0">
                <a:solidFill>
                  <a:srgbClr val="FFFFFF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EA797847-1920-F3FC-3A9F-D220A93D5144}"/>
              </a:ext>
            </a:extLst>
          </p:cNvPr>
          <p:cNvSpPr txBox="1">
            <a:spLocks/>
          </p:cNvSpPr>
          <p:nvPr/>
        </p:nvSpPr>
        <p:spPr>
          <a:xfrm>
            <a:off x="609600" y="-47625"/>
            <a:ext cx="10972800" cy="1143000"/>
          </a:xfrm>
          <a:prstGeom prst="rect">
            <a:avLst/>
          </a:prstGeom>
        </p:spPr>
        <p:txBody>
          <a:bodyPr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TradeGothic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rade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rade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rade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rade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rade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rade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rade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radeGothic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FEASIBILITY AND VIABILITY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9C695E0-8DEB-2089-A630-E062B1F2F6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  <p:sp>
        <p:nvSpPr>
          <p:cNvPr id="35" name="Oval 34" descr="Your startup LOGO">
            <a:extLst>
              <a:ext uri="{FF2B5EF4-FFF2-40B4-BE49-F238E27FC236}">
                <a16:creationId xmlns:a16="http://schemas.microsoft.com/office/drawing/2014/main" id="{2E89F536-6331-E7E7-1884-E4BFA2AC6B1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29773" y="252246"/>
            <a:ext cx="1251857" cy="8073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37860DA-400B-E485-ECED-B52EA70D3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"/>
              <a:ea typeface="ＭＳ Ｐゴシック" pitchFamily="1" charset="-128"/>
              <a:cs typeface="+mn-cs"/>
            </a:endParaRPr>
          </a:p>
        </p:txBody>
      </p:sp>
      <p:sp>
        <p:nvSpPr>
          <p:cNvPr id="38" name="Footer Placeholder 6">
            <a:extLst>
              <a:ext uri="{FF2B5EF4-FFF2-40B4-BE49-F238E27FC236}">
                <a16:creationId xmlns:a16="http://schemas.microsoft.com/office/drawing/2014/main" id="{B71ACAE8-9AAE-CAAE-ED12-B772A312B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/>
                <a:ea typeface="+mn-ea"/>
                <a:cs typeface="+mn-cs"/>
              </a:rPr>
              <a:t>@SIH Idea submission- Template</a:t>
            </a:r>
          </a:p>
        </p:txBody>
      </p:sp>
      <p:sp>
        <p:nvSpPr>
          <p:cNvPr id="39" name="Slide Number Placeholder 5">
            <a:extLst>
              <a:ext uri="{FF2B5EF4-FFF2-40B4-BE49-F238E27FC236}">
                <a16:creationId xmlns:a16="http://schemas.microsoft.com/office/drawing/2014/main" id="{4EA8FB93-AAC7-AAAB-819E-01AD6CC80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C3CE7-23F7-4828-823C-E0205DF2CF97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 pitchFamily="1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 pitchFamily="1" charset="0"/>
              <a:ea typeface="ＭＳ Ｐゴシック" pitchFamily="1" charset="-128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DC0F1F-25AB-F1A0-FBF6-4BE3D8340A01}"/>
              </a:ext>
            </a:extLst>
          </p:cNvPr>
          <p:cNvSpPr txBox="1"/>
          <p:nvPr/>
        </p:nvSpPr>
        <p:spPr>
          <a:xfrm>
            <a:off x="411480" y="338328"/>
            <a:ext cx="1124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/>
              <a:t>AGRO CONNECT</a:t>
            </a:r>
          </a:p>
        </p:txBody>
      </p:sp>
    </p:spTree>
    <p:extLst>
      <p:ext uri="{BB962C8B-B14F-4D97-AF65-F5344CB8AC3E}">
        <p14:creationId xmlns:p14="http://schemas.microsoft.com/office/powerpoint/2010/main" val="292892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IMPACT AND BENEFITS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C3CE7-23F7-4828-823C-E0205DF2CF97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 pitchFamily="1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 pitchFamily="1" charset="0"/>
              <a:ea typeface="ＭＳ Ｐゴシック" pitchFamily="1" charset="-128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263624"/>
            <a:ext cx="3204000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/>
                <a:ea typeface="+mn-ea"/>
                <a:cs typeface="+mn-cs"/>
              </a:rPr>
              <a:t>@SIH Idea submission- Template</a:t>
            </a:r>
          </a:p>
        </p:txBody>
      </p:sp>
      <p:sp>
        <p:nvSpPr>
          <p:cNvPr id="12" name="Oval 11" descr="Your startup LOGO">
            <a:extLst>
              <a:ext uri="{FF2B5EF4-FFF2-40B4-BE49-F238E27FC236}">
                <a16:creationId xmlns:a16="http://schemas.microsoft.com/office/drawing/2014/main" id="{5DBCE864-823D-4A13-9607-5DA1F0ED5FB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29773" y="252246"/>
            <a:ext cx="1251857" cy="8073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198B287-9590-9F02-1F2A-2E76789B6588}"/>
              </a:ext>
            </a:extLst>
          </p:cNvPr>
          <p:cNvSpPr txBox="1"/>
          <p:nvPr/>
        </p:nvSpPr>
        <p:spPr>
          <a:xfrm>
            <a:off x="641388" y="3007364"/>
            <a:ext cx="4125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rgbClr val="1F3864"/>
                </a:solidFill>
                <a:ea typeface="Calibri" pitchFamily="34" charset="-122"/>
                <a:cs typeface="Calibri" pitchFamily="34" charset="-120"/>
              </a:rPr>
              <a:t>Potential impact on the target audience: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4183C6-7B11-3ECC-D543-AD8918652E86}"/>
              </a:ext>
            </a:extLst>
          </p:cNvPr>
          <p:cNvSpPr txBox="1"/>
          <p:nvPr/>
        </p:nvSpPr>
        <p:spPr>
          <a:xfrm>
            <a:off x="329773" y="3331534"/>
            <a:ext cx="54864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 Reduced waiting time: automated slot booking and live queue updates let farmers plan their visit and cut down hours spent waiting at procurement centers.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Increased transparency: real-time alerts on the app, SMS and dashboard keep farmers informed about schedules and the status of their produce at every stage.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Better financial planning: predictable timelines and instant payment-status updates reduce distress sales and help farmers plan household and farm expenses.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Wider accessibility: multi-channel access in regional languages through app, SMS and IVR ensures small, marginal and low-literacy farmers benefit equally</a:t>
            </a:r>
            <a:endParaRPr lang="en-IN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BCA566-AAE9-97BD-79E8-9D2F96F43805}"/>
              </a:ext>
            </a:extLst>
          </p:cNvPr>
          <p:cNvSpPr txBox="1"/>
          <p:nvPr/>
        </p:nvSpPr>
        <p:spPr>
          <a:xfrm>
            <a:off x="6250200" y="950840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rgbClr val="1F3864"/>
                </a:solidFill>
                <a:ea typeface="Calibri" pitchFamily="34" charset="-122"/>
                <a:cs typeface="Calibri" pitchFamily="34" charset="-120"/>
              </a:rPr>
              <a:t>Benefits of the solution: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19074F-1922-656D-2CA6-5C7EB3A55AEB}"/>
              </a:ext>
            </a:extLst>
          </p:cNvPr>
          <p:cNvSpPr txBox="1"/>
          <p:nvPr/>
        </p:nvSpPr>
        <p:spPr>
          <a:xfrm>
            <a:off x="6219723" y="1320172"/>
            <a:ext cx="5332200" cy="5221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en-US" sz="1250" b="1" dirty="0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→ </a:t>
            </a:r>
            <a:r>
              <a:rPr lang="en-US" sz="1400" b="1" dirty="0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Social</a:t>
            </a:r>
            <a:r>
              <a:rPr lang="en-US" sz="1250" b="1" dirty="0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:</a:t>
            </a:r>
            <a:endParaRPr lang="en-US" sz="1250" dirty="0"/>
          </a:p>
          <a:p>
            <a:pPr marL="685800" lvl="1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Reduces farmer stress and builds trust in the procurement system.</a:t>
            </a:r>
            <a:endParaRPr lang="en-US" sz="1200" dirty="0"/>
          </a:p>
          <a:p>
            <a:pPr marL="685800" lvl="1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Ensures equal access to information for small and marginal farmers.</a:t>
            </a:r>
            <a:endParaRPr lang="en-US" sz="1200" dirty="0"/>
          </a:p>
          <a:p>
            <a:pPr marL="685800" lvl="1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Strengthens direct communication between farmers and procurement staff.</a:t>
            </a:r>
            <a:endParaRPr lang="en-US" sz="1200" dirty="0"/>
          </a:p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en-US" sz="1250" b="1" dirty="0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→ </a:t>
            </a:r>
            <a:r>
              <a:rPr lang="en-US" sz="1400" b="1" dirty="0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Economic</a:t>
            </a:r>
            <a:r>
              <a:rPr lang="en-US" sz="1250" b="1" dirty="0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:</a:t>
            </a:r>
            <a:endParaRPr lang="en-US" sz="1250" dirty="0"/>
          </a:p>
          <a:p>
            <a:pPr marL="685800" lvl="1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Cuts travel and time costs by reducing repeat visits to centers.</a:t>
            </a:r>
            <a:endParaRPr lang="en-US" sz="1200" dirty="0"/>
          </a:p>
          <a:p>
            <a:pPr marL="685800" lvl="1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Minimizes produce spoilage caused by long queue waiting times.</a:t>
            </a:r>
            <a:endParaRPr lang="en-US" sz="1200" dirty="0"/>
          </a:p>
          <a:p>
            <a:pPr marL="685800" lvl="1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Enables faster, predictable payments and improves farmer cash flow.</a:t>
            </a:r>
            <a:endParaRPr lang="en-US" sz="1200" dirty="0"/>
          </a:p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en-US" sz="1250" b="1" dirty="0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→ </a:t>
            </a:r>
            <a:r>
              <a:rPr lang="en-US" sz="1400" b="1" dirty="0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Educational</a:t>
            </a:r>
            <a:r>
              <a:rPr lang="en-US" sz="1250" b="1" dirty="0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:</a:t>
            </a:r>
            <a:endParaRPr lang="en-US" sz="1250" dirty="0"/>
          </a:p>
          <a:p>
            <a:pPr marL="685800" lvl="1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Builds farmer awareness of procurement policies and MSP schemes.</a:t>
            </a:r>
            <a:endParaRPr lang="en-US" sz="1200" dirty="0"/>
          </a:p>
          <a:p>
            <a:pPr marL="685800" lvl="1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Promotes digital literacy through simple app, SMS and IVR interactions.</a:t>
            </a:r>
            <a:endParaRPr lang="en-US" sz="1200" dirty="0"/>
          </a:p>
          <a:p>
            <a:pPr marL="685800" lvl="1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Shares crop-quality and procurement norms via in-app notifications</a:t>
            </a:r>
            <a:r>
              <a:rPr lang="en-US" sz="11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en-US" sz="1250" b="1" dirty="0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→ </a:t>
            </a:r>
            <a:r>
              <a:rPr lang="en-US" sz="1400" b="1" dirty="0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Technological</a:t>
            </a:r>
            <a:r>
              <a:rPr lang="en-US" sz="1250" b="1" dirty="0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:</a:t>
            </a:r>
            <a:endParaRPr lang="en-US" sz="1250" dirty="0"/>
          </a:p>
          <a:p>
            <a:pPr marL="685800" lvl="1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Automates scheduling, replacing manual, paper-based coordination.</a:t>
            </a:r>
            <a:endParaRPr lang="en-US" sz="1200" dirty="0"/>
          </a:p>
          <a:p>
            <a:pPr marL="685800" lvl="1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Integrates with e-NAM and existing mandi management systems.</a:t>
            </a:r>
            <a:endParaRPr lang="en-US" sz="1200" dirty="0"/>
          </a:p>
          <a:p>
            <a:pPr marL="685800" lvl="1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Uses predictive analytics to forecast footfall and optimize capacity.</a:t>
            </a:r>
            <a:endParaRPr lang="en-US" sz="1200" dirty="0"/>
          </a:p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en-US" sz="1250" b="1" dirty="0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→ </a:t>
            </a:r>
            <a:r>
              <a:rPr lang="en-US" sz="1400" b="1" dirty="0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Environmental</a:t>
            </a:r>
            <a:r>
              <a:rPr lang="en-US" sz="1250" b="1" dirty="0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:</a:t>
            </a:r>
            <a:endParaRPr lang="en-US" sz="1250" dirty="0"/>
          </a:p>
          <a:p>
            <a:pPr marL="685800" lvl="1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Reduces paper-based tokens and manual record-keeping.</a:t>
            </a:r>
            <a:endParaRPr lang="en-US" sz="1200" dirty="0"/>
          </a:p>
          <a:p>
            <a:pPr marL="685800" lvl="1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Cuts travel emissions from repeated, uncertain farmer visits.</a:t>
            </a:r>
            <a:endParaRPr lang="en-US" sz="1200" dirty="0"/>
          </a:p>
          <a:p>
            <a:pPr marL="685800" lvl="1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Improves resource planning, minimizing produce wastage at centers</a:t>
            </a:r>
            <a:r>
              <a:rPr lang="en-US" sz="1100" dirty="0">
                <a:solidFill>
                  <a:srgbClr val="1A1A1A"/>
                </a:solidFill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  <a:p>
            <a:endParaRPr lang="en-IN" dirty="0"/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A38B1452-6A5C-8F0A-0873-485F89147A1C}"/>
              </a:ext>
            </a:extLst>
          </p:cNvPr>
          <p:cNvSpPr/>
          <p:nvPr/>
        </p:nvSpPr>
        <p:spPr>
          <a:xfrm>
            <a:off x="2119448" y="960120"/>
            <a:ext cx="1701437" cy="369332"/>
          </a:xfrm>
          <a:prstGeom prst="roundRect">
            <a:avLst>
              <a:gd name="adj" fmla="val 12000"/>
            </a:avLst>
          </a:prstGeom>
          <a:solidFill>
            <a:srgbClr val="D7E36B"/>
          </a:solidFill>
          <a:ln w="9525">
            <a:solidFill>
              <a:srgbClr val="8C9B2E"/>
            </a:solidFill>
            <a:prstDash val="solid"/>
          </a:ln>
        </p:spPr>
        <p:txBody>
          <a:bodyPr/>
          <a:lstStyle/>
          <a:p>
            <a:r>
              <a:rPr lang="en-US" sz="1200" b="1" dirty="0">
                <a:solidFill>
                  <a:srgbClr val="000000"/>
                </a:solidFill>
                <a:ea typeface="Calibri" pitchFamily="34" charset="-122"/>
                <a:cs typeface="Calibri" pitchFamily="34" charset="-120"/>
              </a:rPr>
              <a:t>Benefits of the solution</a:t>
            </a:r>
            <a:endParaRPr lang="en-US" sz="1200" dirty="0"/>
          </a:p>
          <a:p>
            <a:pPr algn="ctr"/>
            <a:endParaRPr lang="en-IN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3DE5F32-A269-5064-D2CE-0B853C5D70ED}"/>
              </a:ext>
            </a:extLst>
          </p:cNvPr>
          <p:cNvCxnSpPr>
            <a:cxnSpLocks/>
          </p:cNvCxnSpPr>
          <p:nvPr/>
        </p:nvCxnSpPr>
        <p:spPr>
          <a:xfrm>
            <a:off x="2931458" y="1329452"/>
            <a:ext cx="0" cy="248977"/>
          </a:xfrm>
          <a:prstGeom prst="line">
            <a:avLst/>
          </a:prstGeom>
          <a:ln>
            <a:solidFill>
              <a:srgbClr val="01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022416C-948F-AA2F-0220-F60A704EE6D4}"/>
              </a:ext>
            </a:extLst>
          </p:cNvPr>
          <p:cNvCxnSpPr>
            <a:cxnSpLocks/>
          </p:cNvCxnSpPr>
          <p:nvPr/>
        </p:nvCxnSpPr>
        <p:spPr>
          <a:xfrm>
            <a:off x="914400" y="1578429"/>
            <a:ext cx="423454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537B492-D405-5741-6A8E-56C2D55D71F2}"/>
              </a:ext>
            </a:extLst>
          </p:cNvPr>
          <p:cNvCxnSpPr>
            <a:cxnSpLocks/>
          </p:cNvCxnSpPr>
          <p:nvPr/>
        </p:nvCxnSpPr>
        <p:spPr>
          <a:xfrm>
            <a:off x="914400" y="1578428"/>
            <a:ext cx="0" cy="31568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0E7AEB5-7780-4041-FE81-FCAADEA0731A}"/>
              </a:ext>
            </a:extLst>
          </p:cNvPr>
          <p:cNvCxnSpPr>
            <a:cxnSpLocks/>
          </p:cNvCxnSpPr>
          <p:nvPr/>
        </p:nvCxnSpPr>
        <p:spPr>
          <a:xfrm>
            <a:off x="5148943" y="1578429"/>
            <a:ext cx="0" cy="31568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18582E5-EC8C-2769-DFB1-CBB870F42463}"/>
              </a:ext>
            </a:extLst>
          </p:cNvPr>
          <p:cNvCxnSpPr>
            <a:cxnSpLocks/>
          </p:cNvCxnSpPr>
          <p:nvPr/>
        </p:nvCxnSpPr>
        <p:spPr>
          <a:xfrm>
            <a:off x="1923506" y="1605406"/>
            <a:ext cx="0" cy="31568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Shape 14">
            <a:extLst>
              <a:ext uri="{FF2B5EF4-FFF2-40B4-BE49-F238E27FC236}">
                <a16:creationId xmlns:a16="http://schemas.microsoft.com/office/drawing/2014/main" id="{B81D9CAD-9648-200C-D569-D1F7FB8D2860}"/>
              </a:ext>
            </a:extLst>
          </p:cNvPr>
          <p:cNvSpPr/>
          <p:nvPr/>
        </p:nvSpPr>
        <p:spPr>
          <a:xfrm>
            <a:off x="438650" y="1866154"/>
            <a:ext cx="932688" cy="308551"/>
          </a:xfrm>
          <a:prstGeom prst="roundRect">
            <a:avLst>
              <a:gd name="adj" fmla="val 12500"/>
            </a:avLst>
          </a:prstGeom>
          <a:solidFill>
            <a:srgbClr val="E8792B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pPr algn="ctr"/>
            <a:r>
              <a:rPr lang="en-US" sz="1200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Social</a:t>
            </a:r>
            <a:endParaRPr lang="en-IN" sz="1200" dirty="0"/>
          </a:p>
        </p:txBody>
      </p:sp>
      <p:sp>
        <p:nvSpPr>
          <p:cNvPr id="37" name="Shape 20">
            <a:extLst>
              <a:ext uri="{FF2B5EF4-FFF2-40B4-BE49-F238E27FC236}">
                <a16:creationId xmlns:a16="http://schemas.microsoft.com/office/drawing/2014/main" id="{DB92AE35-BC22-86FF-1A2F-2A23CF08BFAB}"/>
              </a:ext>
            </a:extLst>
          </p:cNvPr>
          <p:cNvSpPr/>
          <p:nvPr/>
        </p:nvSpPr>
        <p:spPr>
          <a:xfrm>
            <a:off x="1466597" y="1856502"/>
            <a:ext cx="932688" cy="308551"/>
          </a:xfrm>
          <a:prstGeom prst="roundRect">
            <a:avLst>
              <a:gd name="adj" fmla="val 12500"/>
            </a:avLst>
          </a:prstGeom>
          <a:solidFill>
            <a:srgbClr val="6FBF3D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pPr algn="ctr"/>
            <a:r>
              <a:rPr lang="en-US" sz="1200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Economical</a:t>
            </a:r>
            <a:endParaRPr lang="en-IN" sz="1200" dirty="0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4567A4B-5710-C7AE-2540-57A493334C49}"/>
              </a:ext>
            </a:extLst>
          </p:cNvPr>
          <p:cNvCxnSpPr>
            <a:cxnSpLocks/>
            <a:endCxn id="47" idx="0"/>
          </p:cNvCxnSpPr>
          <p:nvPr/>
        </p:nvCxnSpPr>
        <p:spPr>
          <a:xfrm>
            <a:off x="2927862" y="1602382"/>
            <a:ext cx="0" cy="2855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Text 27">
            <a:extLst>
              <a:ext uri="{FF2B5EF4-FFF2-40B4-BE49-F238E27FC236}">
                <a16:creationId xmlns:a16="http://schemas.microsoft.com/office/drawing/2014/main" id="{F5DCD7A3-03EF-A1AF-DA09-7E01BECDD9CF}"/>
              </a:ext>
            </a:extLst>
          </p:cNvPr>
          <p:cNvSpPr/>
          <p:nvPr/>
        </p:nvSpPr>
        <p:spPr>
          <a:xfrm>
            <a:off x="2665476" y="1783080"/>
            <a:ext cx="9326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Educational</a:t>
            </a:r>
            <a:endParaRPr lang="en-US" sz="900" dirty="0"/>
          </a:p>
        </p:txBody>
      </p:sp>
      <p:sp>
        <p:nvSpPr>
          <p:cNvPr id="47" name="Shape 26">
            <a:extLst>
              <a:ext uri="{FF2B5EF4-FFF2-40B4-BE49-F238E27FC236}">
                <a16:creationId xmlns:a16="http://schemas.microsoft.com/office/drawing/2014/main" id="{63B88ED6-560F-A936-051D-F29E8000A907}"/>
              </a:ext>
            </a:extLst>
          </p:cNvPr>
          <p:cNvSpPr/>
          <p:nvPr/>
        </p:nvSpPr>
        <p:spPr>
          <a:xfrm>
            <a:off x="2461518" y="1887906"/>
            <a:ext cx="932688" cy="260934"/>
          </a:xfrm>
          <a:prstGeom prst="roundRect">
            <a:avLst>
              <a:gd name="adj" fmla="val 12500"/>
            </a:avLst>
          </a:prstGeom>
          <a:solidFill>
            <a:srgbClr val="6A4C93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pPr algn="ctr"/>
            <a:r>
              <a:rPr lang="en-US" sz="1150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Educational</a:t>
            </a:r>
            <a:endParaRPr lang="en-IN" sz="1150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D139894-50C3-555D-B9E0-04C3076BEE3D}"/>
              </a:ext>
            </a:extLst>
          </p:cNvPr>
          <p:cNvCxnSpPr>
            <a:cxnSpLocks/>
          </p:cNvCxnSpPr>
          <p:nvPr/>
        </p:nvCxnSpPr>
        <p:spPr>
          <a:xfrm>
            <a:off x="4030916" y="1572986"/>
            <a:ext cx="0" cy="31568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" name="Shape 32">
            <a:extLst>
              <a:ext uri="{FF2B5EF4-FFF2-40B4-BE49-F238E27FC236}">
                <a16:creationId xmlns:a16="http://schemas.microsoft.com/office/drawing/2014/main" id="{0884EB80-3416-03C8-6A66-2E77FFF9256E}"/>
              </a:ext>
            </a:extLst>
          </p:cNvPr>
          <p:cNvSpPr/>
          <p:nvPr/>
        </p:nvSpPr>
        <p:spPr>
          <a:xfrm>
            <a:off x="3500541" y="1860427"/>
            <a:ext cx="1066855" cy="288413"/>
          </a:xfrm>
          <a:prstGeom prst="roundRect">
            <a:avLst>
              <a:gd name="adj" fmla="val 12500"/>
            </a:avLst>
          </a:prstGeom>
          <a:solidFill>
            <a:srgbClr val="8C8C8C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pPr algn="ctr"/>
            <a:r>
              <a:rPr lang="en-US" sz="1150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Technological</a:t>
            </a:r>
            <a:endParaRPr lang="en-IN" sz="1150" dirty="0"/>
          </a:p>
        </p:txBody>
      </p:sp>
      <p:sp>
        <p:nvSpPr>
          <p:cNvPr id="54" name="Shape 38">
            <a:extLst>
              <a:ext uri="{FF2B5EF4-FFF2-40B4-BE49-F238E27FC236}">
                <a16:creationId xmlns:a16="http://schemas.microsoft.com/office/drawing/2014/main" id="{BA244DF2-1F62-0610-4963-E4E1EA2CADAE}"/>
              </a:ext>
            </a:extLst>
          </p:cNvPr>
          <p:cNvSpPr/>
          <p:nvPr/>
        </p:nvSpPr>
        <p:spPr>
          <a:xfrm>
            <a:off x="4649459" y="1870545"/>
            <a:ext cx="1115943" cy="288413"/>
          </a:xfrm>
          <a:prstGeom prst="roundRect">
            <a:avLst>
              <a:gd name="adj" fmla="val 12500"/>
            </a:avLst>
          </a:prstGeom>
          <a:solidFill>
            <a:srgbClr val="F3EAFB"/>
          </a:solidFill>
          <a:ln w="9525">
            <a:solidFill>
              <a:srgbClr val="C9B8E0"/>
            </a:solidFill>
            <a:prstDash val="solid"/>
          </a:ln>
        </p:spPr>
        <p:txBody>
          <a:bodyPr/>
          <a:lstStyle/>
          <a:p>
            <a:pPr algn="ctr"/>
            <a:r>
              <a:rPr lang="en-US" sz="1150" b="1" dirty="0">
                <a:solidFill>
                  <a:srgbClr val="3B2E52"/>
                </a:solidFill>
                <a:ea typeface="Calibri" pitchFamily="34" charset="-122"/>
                <a:cs typeface="Calibri" pitchFamily="34" charset="-120"/>
              </a:rPr>
              <a:t>Environmental</a:t>
            </a:r>
            <a:endParaRPr lang="en-IN" sz="1150" dirty="0"/>
          </a:p>
        </p:txBody>
      </p:sp>
      <p:cxnSp>
        <p:nvCxnSpPr>
          <p:cNvPr id="17408" name="Straight Connector 17407">
            <a:extLst>
              <a:ext uri="{FF2B5EF4-FFF2-40B4-BE49-F238E27FC236}">
                <a16:creationId xmlns:a16="http://schemas.microsoft.com/office/drawing/2014/main" id="{8303101B-1C6E-C991-3C9F-72E57AC19B84}"/>
              </a:ext>
            </a:extLst>
          </p:cNvPr>
          <p:cNvCxnSpPr>
            <a:cxnSpLocks/>
          </p:cNvCxnSpPr>
          <p:nvPr/>
        </p:nvCxnSpPr>
        <p:spPr>
          <a:xfrm>
            <a:off x="914400" y="2165053"/>
            <a:ext cx="0" cy="31568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411" name="Straight Connector 17410">
            <a:extLst>
              <a:ext uri="{FF2B5EF4-FFF2-40B4-BE49-F238E27FC236}">
                <a16:creationId xmlns:a16="http://schemas.microsoft.com/office/drawing/2014/main" id="{73380633-A0D1-2E65-F45C-C21BD0A50BA5}"/>
              </a:ext>
            </a:extLst>
          </p:cNvPr>
          <p:cNvCxnSpPr>
            <a:cxnSpLocks/>
          </p:cNvCxnSpPr>
          <p:nvPr/>
        </p:nvCxnSpPr>
        <p:spPr>
          <a:xfrm>
            <a:off x="1934392" y="2165053"/>
            <a:ext cx="0" cy="31568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414" name="Straight Connector 17413">
            <a:extLst>
              <a:ext uri="{FF2B5EF4-FFF2-40B4-BE49-F238E27FC236}">
                <a16:creationId xmlns:a16="http://schemas.microsoft.com/office/drawing/2014/main" id="{5263900E-05CB-124D-BB19-54BAAC78A1FC}"/>
              </a:ext>
            </a:extLst>
          </p:cNvPr>
          <p:cNvCxnSpPr>
            <a:cxnSpLocks/>
            <a:endCxn id="17423" idx="0"/>
          </p:cNvCxnSpPr>
          <p:nvPr/>
        </p:nvCxnSpPr>
        <p:spPr>
          <a:xfrm>
            <a:off x="2927862" y="2148840"/>
            <a:ext cx="4969" cy="30789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415" name="Straight Connector 17414">
            <a:extLst>
              <a:ext uri="{FF2B5EF4-FFF2-40B4-BE49-F238E27FC236}">
                <a16:creationId xmlns:a16="http://schemas.microsoft.com/office/drawing/2014/main" id="{F684C9AC-562D-F0A9-2F92-37AE9CAB6B6A}"/>
              </a:ext>
            </a:extLst>
          </p:cNvPr>
          <p:cNvCxnSpPr>
            <a:cxnSpLocks/>
          </p:cNvCxnSpPr>
          <p:nvPr/>
        </p:nvCxnSpPr>
        <p:spPr>
          <a:xfrm>
            <a:off x="4030521" y="2148839"/>
            <a:ext cx="3447" cy="5083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416" name="Straight Connector 17415">
            <a:extLst>
              <a:ext uri="{FF2B5EF4-FFF2-40B4-BE49-F238E27FC236}">
                <a16:creationId xmlns:a16="http://schemas.microsoft.com/office/drawing/2014/main" id="{39F187EB-B524-5E9A-9A8D-383DFB2639F1}"/>
              </a:ext>
            </a:extLst>
          </p:cNvPr>
          <p:cNvCxnSpPr>
            <a:cxnSpLocks/>
          </p:cNvCxnSpPr>
          <p:nvPr/>
        </p:nvCxnSpPr>
        <p:spPr>
          <a:xfrm>
            <a:off x="5148943" y="2158958"/>
            <a:ext cx="0" cy="28392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419" name="Shape 17">
            <a:extLst>
              <a:ext uri="{FF2B5EF4-FFF2-40B4-BE49-F238E27FC236}">
                <a16:creationId xmlns:a16="http://schemas.microsoft.com/office/drawing/2014/main" id="{2B678418-B5D2-EF1F-9E01-9B5EC1342106}"/>
              </a:ext>
            </a:extLst>
          </p:cNvPr>
          <p:cNvSpPr/>
          <p:nvPr/>
        </p:nvSpPr>
        <p:spPr>
          <a:xfrm>
            <a:off x="676192" y="2462429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E8792B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pPr algn="ctr"/>
            <a:r>
              <a:rPr lang="en-IN" b="1" dirty="0"/>
              <a:t>S</a:t>
            </a:r>
          </a:p>
        </p:txBody>
      </p:sp>
      <p:sp>
        <p:nvSpPr>
          <p:cNvPr id="17421" name="Shape 23">
            <a:extLst>
              <a:ext uri="{FF2B5EF4-FFF2-40B4-BE49-F238E27FC236}">
                <a16:creationId xmlns:a16="http://schemas.microsoft.com/office/drawing/2014/main" id="{F4EE9B50-67A0-8CC6-1608-E5FC626F4CC0}"/>
              </a:ext>
            </a:extLst>
          </p:cNvPr>
          <p:cNvSpPr/>
          <p:nvPr/>
        </p:nvSpPr>
        <p:spPr>
          <a:xfrm>
            <a:off x="1662248" y="2462429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6FBF3D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₹</a:t>
            </a:r>
            <a:endParaRPr lang="en-IN" b="1" dirty="0"/>
          </a:p>
        </p:txBody>
      </p:sp>
      <p:sp>
        <p:nvSpPr>
          <p:cNvPr id="17423" name="Shape 29">
            <a:extLst>
              <a:ext uri="{FF2B5EF4-FFF2-40B4-BE49-F238E27FC236}">
                <a16:creationId xmlns:a16="http://schemas.microsoft.com/office/drawing/2014/main" id="{CCEDB17B-BE99-DDE4-9C8C-DA36E6100D0D}"/>
              </a:ext>
            </a:extLst>
          </p:cNvPr>
          <p:cNvSpPr/>
          <p:nvPr/>
        </p:nvSpPr>
        <p:spPr>
          <a:xfrm>
            <a:off x="2704231" y="2456735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6A4C93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pPr algn="ctr"/>
            <a:r>
              <a:rPr lang="en-IN" b="1" dirty="0"/>
              <a:t>Ed</a:t>
            </a:r>
          </a:p>
        </p:txBody>
      </p:sp>
      <p:sp>
        <p:nvSpPr>
          <p:cNvPr id="17425" name="Shape 35">
            <a:extLst>
              <a:ext uri="{FF2B5EF4-FFF2-40B4-BE49-F238E27FC236}">
                <a16:creationId xmlns:a16="http://schemas.microsoft.com/office/drawing/2014/main" id="{A53EC6B6-4F1A-1371-4E88-3FB9E0498FFC}"/>
              </a:ext>
            </a:extLst>
          </p:cNvPr>
          <p:cNvSpPr/>
          <p:nvPr/>
        </p:nvSpPr>
        <p:spPr>
          <a:xfrm>
            <a:off x="3796123" y="2462429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8C8C8C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pPr algn="ctr"/>
            <a:r>
              <a:rPr lang="en-IN" b="1" dirty="0"/>
              <a:t>T</a:t>
            </a:r>
          </a:p>
        </p:txBody>
      </p:sp>
      <p:sp>
        <p:nvSpPr>
          <p:cNvPr id="17427" name="Shape 41">
            <a:extLst>
              <a:ext uri="{FF2B5EF4-FFF2-40B4-BE49-F238E27FC236}">
                <a16:creationId xmlns:a16="http://schemas.microsoft.com/office/drawing/2014/main" id="{40BF107C-8847-2283-E4A3-ED2BBA653956}"/>
              </a:ext>
            </a:extLst>
          </p:cNvPr>
          <p:cNvSpPr/>
          <p:nvPr/>
        </p:nvSpPr>
        <p:spPr>
          <a:xfrm>
            <a:off x="4888015" y="2476928"/>
            <a:ext cx="530375" cy="457200"/>
          </a:xfrm>
          <a:prstGeom prst="roundRect">
            <a:avLst>
              <a:gd name="adj" fmla="val 16000"/>
            </a:avLst>
          </a:prstGeom>
          <a:solidFill>
            <a:srgbClr val="F3EAFB"/>
          </a:solidFill>
          <a:ln w="9525">
            <a:solidFill>
              <a:srgbClr val="C9B8E0"/>
            </a:solidFill>
            <a:prstDash val="solid"/>
          </a:ln>
        </p:spPr>
        <p:txBody>
          <a:bodyPr/>
          <a:lstStyle/>
          <a:p>
            <a:pPr algn="ctr"/>
            <a:r>
              <a:rPr lang="en-IN" b="1" dirty="0"/>
              <a:t>En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4F69D3-EEB0-4C4C-9434-B9960FB58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41404"/>
            <a:ext cx="12191999" cy="5032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ＭＳ Ｐゴシック" pitchFamily="1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ＭＳ Ｐゴシック" pitchFamily="1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ＭＳ Ｐゴシック" pitchFamily="1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ＭＳ Ｐゴシック" pitchFamily="1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ＭＳ Ｐゴシック" pitchFamily="1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ＭＳ Ｐゴシック" pitchFamily="1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ＭＳ Ｐゴシック" pitchFamily="1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ＭＳ Ｐゴシック" pitchFamily="1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ＭＳ Ｐゴシック" pitchFamily="1" charset="-128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prstClr val="white"/>
              </a:solidFill>
              <a:latin typeface="TradeGothic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prstClr val="white"/>
                </a:solidFill>
                <a:latin typeface="TradeGothic"/>
              </a:rPr>
              <a:t>@SIH Idea submission- Template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"/>
              <a:ea typeface="ＭＳ Ｐゴシック" pitchFamily="1" charset="-128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F28D23-440E-483B-CFB5-100CFD824375}"/>
              </a:ext>
            </a:extLst>
          </p:cNvPr>
          <p:cNvSpPr txBox="1"/>
          <p:nvPr/>
        </p:nvSpPr>
        <p:spPr>
          <a:xfrm>
            <a:off x="11325141" y="6400415"/>
            <a:ext cx="411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prstClr val="white"/>
                </a:solidFill>
                <a:latin typeface="TradeGothic" pitchFamily="1" charset="0"/>
              </a:rPr>
              <a:t>5</a:t>
            </a:r>
            <a:endParaRPr lang="en-IN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E22765-4559-DA10-1A2A-B3987F24E56C}"/>
              </a:ext>
            </a:extLst>
          </p:cNvPr>
          <p:cNvSpPr txBox="1"/>
          <p:nvPr/>
        </p:nvSpPr>
        <p:spPr>
          <a:xfrm>
            <a:off x="411480" y="338328"/>
            <a:ext cx="1124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/>
              <a:t>AGRO CONNECT</a:t>
            </a:r>
          </a:p>
        </p:txBody>
      </p:sp>
    </p:spTree>
    <p:extLst>
      <p:ext uri="{BB962C8B-B14F-4D97-AF65-F5344CB8AC3E}">
        <p14:creationId xmlns:p14="http://schemas.microsoft.com/office/powerpoint/2010/main" val="4129152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RESEARCH  AND REFERENCES</a:t>
            </a:r>
          </a:p>
        </p:txBody>
      </p:sp>
      <p:sp>
        <p:nvSpPr>
          <p:cNvPr id="17410" name="TextBox 8"/>
          <p:cNvSpPr txBox="1">
            <a:spLocks noChangeArrowheads="1"/>
          </p:cNvSpPr>
          <p:nvPr/>
        </p:nvSpPr>
        <p:spPr bwMode="auto">
          <a:xfrm>
            <a:off x="394786" y="1076556"/>
            <a:ext cx="9385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marR="0" lvl="0" indent="-45720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0" i="0" u="none" strike="noStrike" kern="1200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ＭＳ Ｐゴシック" pitchFamily="1" charset="-128"/>
                <a:cs typeface="Arial" pitchFamily="34" charset="0"/>
              </a:rPr>
              <a:t>REFERENCES</a:t>
            </a:r>
            <a:r>
              <a:rPr kumimoji="0" lang="en-US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1" charset="-128"/>
                <a:cs typeface="Arial" pitchFamily="34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:-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C3CE7-23F7-4828-823C-E0205DF2CF97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 pitchFamily="1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 pitchFamily="1" charset="0"/>
              <a:ea typeface="ＭＳ Ｐゴシック" pitchFamily="1" charset="-128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/>
                <a:ea typeface="+mn-ea"/>
                <a:cs typeface="+mn-cs"/>
              </a:rPr>
              <a:t>@SIH Idea submission- Template</a:t>
            </a:r>
          </a:p>
        </p:txBody>
      </p:sp>
      <p:sp>
        <p:nvSpPr>
          <p:cNvPr id="9" name="Oval 8" descr="Your startup LOGO">
            <a:extLst>
              <a:ext uri="{FF2B5EF4-FFF2-40B4-BE49-F238E27FC236}">
                <a16:creationId xmlns:a16="http://schemas.microsoft.com/office/drawing/2014/main" id="{5DBCE864-823D-4A13-9607-5DA1F0ED5FB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29773" y="252246"/>
            <a:ext cx="1251857" cy="8073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DF9BE0-A3D4-1FB5-021D-66124B04209E}"/>
              </a:ext>
            </a:extLst>
          </p:cNvPr>
          <p:cNvSpPr txBox="1"/>
          <p:nvPr/>
        </p:nvSpPr>
        <p:spPr>
          <a:xfrm>
            <a:off x="878114" y="1496425"/>
            <a:ext cx="504008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1. e-NAM – National Agriculture Market</a:t>
            </a:r>
          </a:p>
          <a:p>
            <a:r>
              <a:rPr lang="en-US" dirty="0">
                <a:hlinkClick r:id="rId4"/>
              </a:rPr>
              <a:t>https://enam.gov.in/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9D5487-B167-C6EF-9F38-20B1F9B31F6F}"/>
              </a:ext>
            </a:extLst>
          </p:cNvPr>
          <p:cNvSpPr txBox="1"/>
          <p:nvPr/>
        </p:nvSpPr>
        <p:spPr>
          <a:xfrm>
            <a:off x="838200" y="4567042"/>
            <a:ext cx="1051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000" b="1" dirty="0"/>
              <a:t>e-NAM Farmers Module </a:t>
            </a:r>
            <a:r>
              <a:rPr lang="en-US" dirty="0">
                <a:hlinkClick r:id="rId5"/>
              </a:rPr>
              <a:t>https://www.enam.gov.in/web/mobile-app/farmers-module</a:t>
            </a:r>
            <a:endParaRPr lang="en-US" dirty="0"/>
          </a:p>
          <a:p>
            <a:r>
              <a:rPr lang="en-US" sz="2000" b="1" dirty="0"/>
              <a:t>2.	e-NAM Registration Guidelines</a:t>
            </a:r>
            <a:r>
              <a:rPr lang="en-US" dirty="0"/>
              <a:t> </a:t>
            </a:r>
            <a:r>
              <a:rPr lang="en-US" dirty="0">
                <a:hlinkClick r:id="rId6" action="ppaction://hlinkfile"/>
              </a:rPr>
              <a:t>  </a:t>
            </a:r>
            <a:r>
              <a:rPr lang="en-US" dirty="0">
                <a:hlinkClick r:id="rId7"/>
              </a:rPr>
              <a:t>https://enam.gov.in/web/resources/registration-guideline</a:t>
            </a:r>
            <a:endParaRPr lang="en-US" dirty="0"/>
          </a:p>
          <a:p>
            <a:r>
              <a:rPr lang="en-US" sz="2000" b="1" dirty="0"/>
              <a:t>3.	Foodgrain Procurement System</a:t>
            </a:r>
            <a:r>
              <a:rPr lang="en-US" dirty="0"/>
              <a:t> </a:t>
            </a:r>
            <a:r>
              <a:rPr lang="en-US" dirty="0">
                <a:hlinkClick r:id="rId8"/>
              </a:rPr>
              <a:t>https://dfpd.gov.in/faqs/en</a:t>
            </a:r>
            <a:endParaRPr lang="en-US" dirty="0"/>
          </a:p>
          <a:p>
            <a:r>
              <a:rPr lang="en-US" sz="2000" b="1" dirty="0"/>
              <a:t>4.	Digital Lot Tracking </a:t>
            </a:r>
            <a:r>
              <a:rPr lang="en-US" sz="2000" b="1" dirty="0">
                <a:hlinkClick r:id="rId9" action="ppaction://hlinkfile"/>
              </a:rPr>
              <a:t> </a:t>
            </a:r>
            <a:r>
              <a:rPr lang="en-US" dirty="0">
                <a:hlinkClick r:id="rId9" action="ppaction://hlinkfile"/>
              </a:rPr>
              <a:t>https://www.enam.gov.in/web/stakeholders-Involved/farmers</a:t>
            </a:r>
            <a:endParaRPr lang="en-I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81B2B2-33F1-CD1E-322B-BCD72802620F}"/>
              </a:ext>
            </a:extLst>
          </p:cNvPr>
          <p:cNvSpPr txBox="1"/>
          <p:nvPr/>
        </p:nvSpPr>
        <p:spPr>
          <a:xfrm>
            <a:off x="394786" y="4062706"/>
            <a:ext cx="6057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IN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&amp; BEST PRACTICES :-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FCFE40-7065-1172-C165-447CC9084D79}"/>
              </a:ext>
            </a:extLst>
          </p:cNvPr>
          <p:cNvSpPr txBox="1"/>
          <p:nvPr/>
        </p:nvSpPr>
        <p:spPr>
          <a:xfrm>
            <a:off x="878114" y="2131737"/>
            <a:ext cx="447403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2. Department of Food &amp; Public Distribution (DFPD) </a:t>
            </a:r>
          </a:p>
          <a:p>
            <a:r>
              <a:rPr lang="en-US" dirty="0">
                <a:hlinkClick r:id="rId10"/>
              </a:rPr>
              <a:t>https://dfpd.gov.in/</a:t>
            </a:r>
            <a:endParaRPr lang="en-IN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B47DD1-B94D-2FBB-AC36-17237601EDB4}"/>
              </a:ext>
            </a:extLst>
          </p:cNvPr>
          <p:cNvSpPr txBox="1"/>
          <p:nvPr/>
        </p:nvSpPr>
        <p:spPr>
          <a:xfrm>
            <a:off x="812800" y="3025759"/>
            <a:ext cx="507271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 3. Government Procurement Policy Wheat &amp; Rice </a:t>
            </a:r>
            <a:endParaRPr lang="en-US" dirty="0"/>
          </a:p>
          <a:p>
            <a:r>
              <a:rPr lang="en-US" dirty="0">
                <a:hlinkClick r:id="rId11" action="ppaction://hlinkfile"/>
              </a:rPr>
              <a:t>https://dfpd.gov.in/procurement-policy/en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8B3638F-ECCD-4BC6-5EB8-1A538A41B263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-658" b="-1695"/>
          <a:stretch>
            <a:fillRect/>
          </a:stretch>
        </p:blipFill>
        <p:spPr>
          <a:xfrm>
            <a:off x="6136698" y="1144500"/>
            <a:ext cx="5177188" cy="33638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D4F69D3-EEB0-4C4C-9434-B9960FB58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36660"/>
            <a:ext cx="12191999" cy="5032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ＭＳ Ｐゴシック" pitchFamily="1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ＭＳ Ｐゴシック" pitchFamily="1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ＭＳ Ｐゴシック" pitchFamily="1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ＭＳ Ｐゴシック" pitchFamily="1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ＭＳ Ｐゴシック" pitchFamily="1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ＭＳ Ｐゴシック" pitchFamily="1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ＭＳ Ｐゴシック" pitchFamily="1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ＭＳ Ｐゴシック" pitchFamily="1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ＭＳ Ｐゴシック" pitchFamily="1" charset="-128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prstClr val="white"/>
              </a:solidFill>
              <a:latin typeface="TradeGothic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prstClr val="white"/>
                </a:solidFill>
                <a:latin typeface="TradeGothic"/>
              </a:rPr>
              <a:t>@SIH Idea submission- Template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"/>
              <a:ea typeface="ＭＳ Ｐゴシック" pitchFamily="1" charset="-128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19DA73-2E9D-2DE2-91CA-5EAA66CCACA0}"/>
              </a:ext>
            </a:extLst>
          </p:cNvPr>
          <p:cNvSpPr txBox="1"/>
          <p:nvPr/>
        </p:nvSpPr>
        <p:spPr>
          <a:xfrm>
            <a:off x="11094334" y="6398352"/>
            <a:ext cx="5285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en-US" sz="1200" b="1" dirty="0">
                <a:solidFill>
                  <a:prstClr val="white"/>
                </a:solidFill>
                <a:latin typeface="TradeGothic" pitchFamily="1" charset="0"/>
              </a:rPr>
              <a:t>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C0A60C-92A5-CCE8-0BD9-795B314C4298}"/>
              </a:ext>
            </a:extLst>
          </p:cNvPr>
          <p:cNvSpPr txBox="1"/>
          <p:nvPr/>
        </p:nvSpPr>
        <p:spPr>
          <a:xfrm>
            <a:off x="411480" y="338328"/>
            <a:ext cx="1124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/>
              <a:t>AGRO CONNECT</a:t>
            </a:r>
          </a:p>
        </p:txBody>
      </p:sp>
    </p:spTree>
    <p:extLst>
      <p:ext uri="{BB962C8B-B14F-4D97-AF65-F5344CB8AC3E}">
        <p14:creationId xmlns:p14="http://schemas.microsoft.com/office/powerpoint/2010/main" val="3264160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7672</TotalTime>
  <Words>1026</Words>
  <Application>Microsoft Office PowerPoint</Application>
  <PresentationFormat>Widescreen</PresentationFormat>
  <Paragraphs>136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ＭＳ Ｐゴシック</vt:lpstr>
      <vt:lpstr>Arial</vt:lpstr>
      <vt:lpstr>Calibri</vt:lpstr>
      <vt:lpstr>Garamond</vt:lpstr>
      <vt:lpstr>Times New Roman</vt:lpstr>
      <vt:lpstr>TradeGothic</vt:lpstr>
      <vt:lpstr>Wingdings</vt:lpstr>
      <vt:lpstr>Office Theme</vt:lpstr>
      <vt:lpstr>SMART INDIA HACKATHON 2026</vt:lpstr>
      <vt:lpstr> KISAN SETU</vt:lpstr>
      <vt:lpstr>PowerPoint Presentation</vt:lpstr>
      <vt:lpstr>PowerPoint Presentation</vt:lpstr>
      <vt:lpstr>IMPACT AND BENEFITS</vt:lpstr>
      <vt:lpstr>RESEARCH  AND REFERENCES</vt:lpstr>
    </vt:vector>
  </TitlesOfParts>
  <Manager/>
  <Company>Crowdfunder, Inc.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Investor Pitch Deck Template</dc:title>
  <dc:subject/>
  <dc:creator>Crowdfunder</dc:creator>
  <cp:keywords/>
  <dc:description/>
  <cp:lastModifiedBy>Saumy Mishra</cp:lastModifiedBy>
  <cp:revision>154</cp:revision>
  <dcterms:created xsi:type="dcterms:W3CDTF">2013-12-12T18:46:50Z</dcterms:created>
  <dcterms:modified xsi:type="dcterms:W3CDTF">2026-09-05T17:50:14Z</dcterms:modified>
  <cp:category/>
</cp:coreProperties>
</file>